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9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5221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75725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408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00961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A9CB1-6F8B-4CFF-9E31-BAE5C919D577}"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77662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7758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A9CB1-6F8B-4CFF-9E31-BAE5C919D577}"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5781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A9CB1-6F8B-4CFF-9E31-BAE5C919D577}"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139017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A9CB1-6F8B-4CFF-9E31-BAE5C919D577}"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333874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185558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9CB1-6F8B-4CFF-9E31-BAE5C919D577}"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AF5A-BBE3-4B24-9B2B-E1FBC9DB71AC}" type="slidenum">
              <a:rPr lang="en-US" smtClean="0"/>
              <a:t>‹#›</a:t>
            </a:fld>
            <a:endParaRPr lang="en-US"/>
          </a:p>
        </p:txBody>
      </p:sp>
    </p:spTree>
    <p:extLst>
      <p:ext uri="{BB962C8B-B14F-4D97-AF65-F5344CB8AC3E}">
        <p14:creationId xmlns:p14="http://schemas.microsoft.com/office/powerpoint/2010/main" val="247584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A9CB1-6F8B-4CFF-9E31-BAE5C919D577}"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AF5A-BBE3-4B24-9B2B-E1FBC9DB71AC}" type="slidenum">
              <a:rPr lang="en-US" smtClean="0"/>
              <a:t>‹#›</a:t>
            </a:fld>
            <a:endParaRPr lang="en-US"/>
          </a:p>
        </p:txBody>
      </p:sp>
    </p:spTree>
    <p:extLst>
      <p:ext uri="{BB962C8B-B14F-4D97-AF65-F5344CB8AC3E}">
        <p14:creationId xmlns:p14="http://schemas.microsoft.com/office/powerpoint/2010/main" val="344299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47273" y="0"/>
            <a:ext cx="9697453" cy="6869029"/>
          </a:xfrm>
          <a:prstGeom prst="rect">
            <a:avLst/>
          </a:prstGeom>
        </p:spPr>
      </p:pic>
      <p:sp>
        <p:nvSpPr>
          <p:cNvPr id="5" name="TextBox 4"/>
          <p:cNvSpPr txBox="1"/>
          <p:nvPr/>
        </p:nvSpPr>
        <p:spPr>
          <a:xfrm>
            <a:off x="7335369" y="4897480"/>
            <a:ext cx="3773357" cy="1815882"/>
          </a:xfrm>
          <a:prstGeom prst="rect">
            <a:avLst/>
          </a:prstGeom>
          <a:noFill/>
        </p:spPr>
        <p:txBody>
          <a:bodyPr wrap="square" rtlCol="0">
            <a:spAutoFit/>
          </a:bodyPr>
          <a:lstStyle/>
          <a:p>
            <a:r>
              <a:rPr lang="en-US" sz="2800" dirty="0" smtClean="0">
                <a:solidFill>
                  <a:srgbClr val="00B050"/>
                </a:solidFill>
              </a:rPr>
              <a:t>Forecast issued: </a:t>
            </a:r>
          </a:p>
          <a:p>
            <a:r>
              <a:rPr lang="en-US" sz="2800" dirty="0" smtClean="0">
                <a:solidFill>
                  <a:srgbClr val="C00000"/>
                </a:solidFill>
              </a:rPr>
              <a:t>Monday 20 February </a:t>
            </a:r>
          </a:p>
          <a:p>
            <a:r>
              <a:rPr lang="en-US" sz="2800" dirty="0" smtClean="0">
                <a:solidFill>
                  <a:srgbClr val="00B050"/>
                </a:solidFill>
              </a:rPr>
              <a:t>Forecast valid: </a:t>
            </a:r>
          </a:p>
          <a:p>
            <a:r>
              <a:rPr lang="en-US" sz="2800" dirty="0" smtClean="0">
                <a:solidFill>
                  <a:srgbClr val="C00000"/>
                </a:solidFill>
              </a:rPr>
              <a:t>Wednesday 23 </a:t>
            </a:r>
            <a:r>
              <a:rPr lang="en-US" sz="2800" dirty="0">
                <a:solidFill>
                  <a:srgbClr val="C00000"/>
                </a:solidFill>
              </a:rPr>
              <a:t>February </a:t>
            </a:r>
          </a:p>
        </p:txBody>
      </p:sp>
      <p:sp>
        <p:nvSpPr>
          <p:cNvPr id="6" name="Oval 5"/>
          <p:cNvSpPr/>
          <p:nvPr/>
        </p:nvSpPr>
        <p:spPr>
          <a:xfrm>
            <a:off x="4316507" y="3272583"/>
            <a:ext cx="2366682" cy="2872723"/>
          </a:xfrm>
          <a:prstGeom prst="ellipse">
            <a:avLst/>
          </a:prstGeom>
          <a:solidFill>
            <a:schemeClr val="accent1">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86036596"/>
              </p:ext>
            </p:extLst>
          </p:nvPr>
        </p:nvGraphicFramePr>
        <p:xfrm>
          <a:off x="11004884" y="1418390"/>
          <a:ext cx="433137" cy="1854200"/>
        </p:xfrm>
        <a:graphic>
          <a:graphicData uri="http://schemas.openxmlformats.org/drawingml/2006/table">
            <a:tbl>
              <a:tblPr/>
              <a:tblGrid>
                <a:gridCol w="43313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0" name="TextBox 9"/>
          <p:cNvSpPr txBox="1"/>
          <p:nvPr/>
        </p:nvSpPr>
        <p:spPr>
          <a:xfrm>
            <a:off x="10893501" y="497646"/>
            <a:ext cx="1298499" cy="923330"/>
          </a:xfrm>
          <a:prstGeom prst="rect">
            <a:avLst/>
          </a:prstGeom>
          <a:noFill/>
        </p:spPr>
        <p:txBody>
          <a:bodyPr wrap="square" rtlCol="0">
            <a:spAutoFit/>
          </a:bodyPr>
          <a:lstStyle/>
          <a:p>
            <a:pPr algn="ctr"/>
            <a:r>
              <a:rPr lang="en-US" dirty="0" smtClean="0"/>
              <a:t>24 hour rainfall (mm)</a:t>
            </a:r>
            <a:endParaRPr lang="en-US" dirty="0"/>
          </a:p>
        </p:txBody>
      </p:sp>
      <p:sp>
        <p:nvSpPr>
          <p:cNvPr id="11" name="Oval 10"/>
          <p:cNvSpPr/>
          <p:nvPr/>
        </p:nvSpPr>
        <p:spPr>
          <a:xfrm>
            <a:off x="4733365" y="3525247"/>
            <a:ext cx="1666024" cy="2280174"/>
          </a:xfrm>
          <a:prstGeom prst="ellipse">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08261" y="3982448"/>
            <a:ext cx="962527" cy="1323472"/>
          </a:xfrm>
          <a:prstGeom prst="ellipse">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47344" y="4215058"/>
            <a:ext cx="709864" cy="858252"/>
          </a:xfrm>
          <a:prstGeom prst="ellipse">
            <a:avLst/>
          </a:prstGeom>
          <a:solidFill>
            <a:schemeClr val="accent1">
              <a:lumMod val="5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20896" y="97536"/>
            <a:ext cx="3572256" cy="400110"/>
          </a:xfrm>
          <a:prstGeom prst="rect">
            <a:avLst/>
          </a:prstGeom>
          <a:solidFill>
            <a:schemeClr val="bg1"/>
          </a:solidFill>
          <a:ln>
            <a:solidFill>
              <a:schemeClr val="accent1"/>
            </a:solidFill>
          </a:ln>
        </p:spPr>
        <p:txBody>
          <a:bodyPr wrap="square" rtlCol="0">
            <a:spAutoFit/>
          </a:bodyPr>
          <a:lstStyle/>
          <a:p>
            <a:r>
              <a:rPr lang="en-ZA" sz="2000" dirty="0" smtClean="0"/>
              <a:t>Scenario 1: Forecast for Day 3</a:t>
            </a:r>
            <a:endParaRPr lang="en-ZA" sz="2000" dirty="0"/>
          </a:p>
        </p:txBody>
      </p:sp>
      <p:graphicFrame>
        <p:nvGraphicFramePr>
          <p:cNvPr id="14" name="Table 13"/>
          <p:cNvGraphicFramePr>
            <a:graphicFrameLocks noGrp="1"/>
          </p:cNvGraphicFramePr>
          <p:nvPr>
            <p:extLst>
              <p:ext uri="{D42A27DB-BD31-4B8C-83A1-F6EECF244321}">
                <p14:modId xmlns:p14="http://schemas.microsoft.com/office/powerpoint/2010/main" val="3708840061"/>
              </p:ext>
            </p:extLst>
          </p:nvPr>
        </p:nvGraphicFramePr>
        <p:xfrm>
          <a:off x="11388437" y="1418548"/>
          <a:ext cx="737390" cy="1875370"/>
        </p:xfrm>
        <a:graphic>
          <a:graphicData uri="http://schemas.openxmlformats.org/drawingml/2006/table">
            <a:tbl>
              <a:tblPr/>
              <a:tblGrid>
                <a:gridCol w="737390"/>
              </a:tblGrid>
              <a:tr h="359520">
                <a:tc>
                  <a:txBody>
                    <a:bodyPr/>
                    <a:lstStyle/>
                    <a:p>
                      <a:r>
                        <a:rPr lang="en-US" sz="1500" dirty="0" smtClean="0"/>
                        <a:t>&gt;100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632">
                <a:tc>
                  <a:txBody>
                    <a:bodyPr/>
                    <a:lstStyle/>
                    <a:p>
                      <a:r>
                        <a:rPr lang="en-US" sz="1500" dirty="0" smtClean="0"/>
                        <a:t>80-100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291">
                <a:tc>
                  <a:txBody>
                    <a:bodyPr/>
                    <a:lstStyle/>
                    <a:p>
                      <a:r>
                        <a:rPr lang="en-US" sz="1500" dirty="0" smtClean="0"/>
                        <a:t>60-80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407">
                <a:tc>
                  <a:txBody>
                    <a:bodyPr/>
                    <a:lstStyle/>
                    <a:p>
                      <a:r>
                        <a:rPr lang="en-US" sz="1500" dirty="0" smtClean="0"/>
                        <a:t>40-60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9520">
                <a:tc>
                  <a:txBody>
                    <a:bodyPr/>
                    <a:lstStyle/>
                    <a:p>
                      <a:r>
                        <a:rPr lang="en-US" sz="1500" dirty="0" smtClean="0"/>
                        <a:t>20-40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4126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3180"/>
          </a:xfrm>
        </p:spPr>
        <p:txBody>
          <a:bodyPr>
            <a:normAutofit fontScale="90000"/>
          </a:bodyPr>
          <a:lstStyle/>
          <a:p>
            <a:r>
              <a:rPr lang="en-US" sz="3200" b="1" dirty="0" smtClean="0"/>
              <a:t>Scenario 1 - Additional information:</a:t>
            </a:r>
            <a:endParaRPr lang="en-US" sz="3200" b="1" dirty="0"/>
          </a:p>
        </p:txBody>
      </p:sp>
      <p:sp>
        <p:nvSpPr>
          <p:cNvPr id="3" name="Content Placeholder 2"/>
          <p:cNvSpPr>
            <a:spLocks noGrp="1"/>
          </p:cNvSpPr>
          <p:nvPr>
            <p:ph idx="1"/>
          </p:nvPr>
        </p:nvSpPr>
        <p:spPr>
          <a:xfrm>
            <a:off x="838200" y="1070811"/>
            <a:ext cx="10515600" cy="5106152"/>
          </a:xfrm>
        </p:spPr>
        <p:txBody>
          <a:bodyPr>
            <a:normAutofit lnSpcReduction="10000"/>
          </a:bodyPr>
          <a:lstStyle/>
          <a:p>
            <a:r>
              <a:rPr lang="en-US" sz="2700" dirty="0" smtClean="0"/>
              <a:t>There is a weak tropical low pressure that is expected to be situated in the southern parts of the Mozambique channel</a:t>
            </a:r>
          </a:p>
          <a:p>
            <a:r>
              <a:rPr lang="en-US" sz="2700" dirty="0" smtClean="0"/>
              <a:t>The exact position and intensity is not very certain at all at the moment as most models are not in agreement. </a:t>
            </a:r>
          </a:p>
          <a:p>
            <a:r>
              <a:rPr lang="en-US" sz="2700" dirty="0" smtClean="0"/>
              <a:t>RSMC La Reunion has sent a bulletin out for the low pressure, but the uncertainty has also been expressed in their discussion and therefore the system has not been named as yet</a:t>
            </a:r>
          </a:p>
          <a:p>
            <a:r>
              <a:rPr lang="en-US" sz="2700" dirty="0" smtClean="0"/>
              <a:t>Models do however show some agreement with regards to large amount of rainfall being expected over the southern parts of Mozambique and possibly 20-40mm over Swaziland. The uncertainty of this rainfall is how far inland it extends. It needs to be kept in mind that if the low intensifies more than expected or if the placement is different, this rainfall area will change significantly </a:t>
            </a:r>
          </a:p>
          <a:p>
            <a:endParaRPr lang="en-US" dirty="0" smtClean="0"/>
          </a:p>
          <a:p>
            <a:pPr marL="0" indent="0">
              <a:buNone/>
            </a:pPr>
            <a:endParaRPr lang="en-US" dirty="0"/>
          </a:p>
        </p:txBody>
      </p:sp>
    </p:spTree>
    <p:extLst>
      <p:ext uri="{BB962C8B-B14F-4D97-AF65-F5344CB8AC3E}">
        <p14:creationId xmlns:p14="http://schemas.microsoft.com/office/powerpoint/2010/main" val="159297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47273" y="0"/>
            <a:ext cx="9697453" cy="6869029"/>
          </a:xfrm>
          <a:prstGeom prst="rect">
            <a:avLst/>
          </a:prstGeom>
        </p:spPr>
      </p:pic>
      <p:sp>
        <p:nvSpPr>
          <p:cNvPr id="6" name="Oval 5"/>
          <p:cNvSpPr/>
          <p:nvPr/>
        </p:nvSpPr>
        <p:spPr>
          <a:xfrm>
            <a:off x="4249270" y="3805497"/>
            <a:ext cx="1846729" cy="2201629"/>
          </a:xfrm>
          <a:prstGeom prst="ellipse">
            <a:avLst/>
          </a:prstGeom>
          <a:solidFill>
            <a:schemeClr val="accent1">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47210868"/>
              </p:ext>
            </p:extLst>
          </p:nvPr>
        </p:nvGraphicFramePr>
        <p:xfrm>
          <a:off x="10996027" y="1470447"/>
          <a:ext cx="433137" cy="1854200"/>
        </p:xfrm>
        <a:graphic>
          <a:graphicData uri="http://schemas.openxmlformats.org/drawingml/2006/table">
            <a:tbl>
              <a:tblPr/>
              <a:tblGrid>
                <a:gridCol w="43313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Oval 10"/>
          <p:cNvSpPr/>
          <p:nvPr/>
        </p:nvSpPr>
        <p:spPr>
          <a:xfrm>
            <a:off x="4652681" y="3994412"/>
            <a:ext cx="1138287" cy="1677735"/>
          </a:xfrm>
          <a:prstGeom prst="ellipse">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28442" y="4231200"/>
            <a:ext cx="962527" cy="1323472"/>
          </a:xfrm>
          <a:prstGeom prst="ellipse">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7280" y="4596822"/>
            <a:ext cx="709864" cy="858252"/>
          </a:xfrm>
          <a:prstGeom prst="ellipse">
            <a:avLst/>
          </a:prstGeom>
          <a:solidFill>
            <a:schemeClr val="accent1">
              <a:lumMod val="5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09705" y="4729090"/>
            <a:ext cx="277227" cy="599160"/>
          </a:xfrm>
          <a:prstGeom prst="ellipse">
            <a:avLst/>
          </a:prstGeom>
          <a:solidFill>
            <a:srgbClr val="00206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893501" y="508252"/>
            <a:ext cx="1298499" cy="923330"/>
          </a:xfrm>
          <a:prstGeom prst="rect">
            <a:avLst/>
          </a:prstGeom>
          <a:noFill/>
        </p:spPr>
        <p:txBody>
          <a:bodyPr wrap="square" rtlCol="0">
            <a:spAutoFit/>
          </a:bodyPr>
          <a:lstStyle/>
          <a:p>
            <a:pPr algn="ctr"/>
            <a:r>
              <a:rPr lang="en-US" dirty="0" smtClean="0"/>
              <a:t>24 hour rainfall (mm)</a:t>
            </a:r>
            <a:endParaRPr lang="en-US" dirty="0"/>
          </a:p>
        </p:txBody>
      </p:sp>
      <p:sp>
        <p:nvSpPr>
          <p:cNvPr id="16" name="TextBox 15"/>
          <p:cNvSpPr txBox="1"/>
          <p:nvPr/>
        </p:nvSpPr>
        <p:spPr>
          <a:xfrm>
            <a:off x="7211291" y="5099185"/>
            <a:ext cx="3762966" cy="1815882"/>
          </a:xfrm>
          <a:prstGeom prst="rect">
            <a:avLst/>
          </a:prstGeom>
          <a:noFill/>
        </p:spPr>
        <p:txBody>
          <a:bodyPr wrap="square" rtlCol="0">
            <a:spAutoFit/>
          </a:bodyPr>
          <a:lstStyle/>
          <a:p>
            <a:r>
              <a:rPr lang="en-US" sz="2800" dirty="0" smtClean="0">
                <a:solidFill>
                  <a:srgbClr val="00B050"/>
                </a:solidFill>
              </a:rPr>
              <a:t>Forecast issued: </a:t>
            </a:r>
          </a:p>
          <a:p>
            <a:r>
              <a:rPr lang="en-US" sz="2800" dirty="0">
                <a:solidFill>
                  <a:srgbClr val="C00000"/>
                </a:solidFill>
              </a:rPr>
              <a:t>Wednesday 23 February </a:t>
            </a:r>
            <a:r>
              <a:rPr lang="en-US" sz="2800" dirty="0" smtClean="0">
                <a:solidFill>
                  <a:srgbClr val="00B050"/>
                </a:solidFill>
              </a:rPr>
              <a:t>Forecast valid: </a:t>
            </a:r>
          </a:p>
          <a:p>
            <a:r>
              <a:rPr lang="en-US" sz="2800" dirty="0" smtClean="0">
                <a:solidFill>
                  <a:srgbClr val="C00000"/>
                </a:solidFill>
              </a:rPr>
              <a:t>Wednesday 23 February</a:t>
            </a:r>
            <a:endParaRPr lang="en-US" sz="2800" dirty="0">
              <a:solidFill>
                <a:srgbClr val="C00000"/>
              </a:solidFill>
            </a:endParaRPr>
          </a:p>
        </p:txBody>
      </p:sp>
      <p:sp>
        <p:nvSpPr>
          <p:cNvPr id="17" name="TextBox 16"/>
          <p:cNvSpPr txBox="1"/>
          <p:nvPr/>
        </p:nvSpPr>
        <p:spPr>
          <a:xfrm>
            <a:off x="4120896" y="97536"/>
            <a:ext cx="4120896" cy="400110"/>
          </a:xfrm>
          <a:prstGeom prst="rect">
            <a:avLst/>
          </a:prstGeom>
          <a:solidFill>
            <a:schemeClr val="bg1"/>
          </a:solidFill>
          <a:ln>
            <a:solidFill>
              <a:schemeClr val="accent1"/>
            </a:solidFill>
          </a:ln>
        </p:spPr>
        <p:txBody>
          <a:bodyPr wrap="square" rtlCol="0">
            <a:spAutoFit/>
          </a:bodyPr>
          <a:lstStyle/>
          <a:p>
            <a:r>
              <a:rPr lang="en-ZA" sz="2000" dirty="0" smtClean="0"/>
              <a:t>Scenario 2: Forecast for Day 1 (Today)</a:t>
            </a:r>
            <a:endParaRPr lang="en-ZA" sz="2000" dirty="0"/>
          </a:p>
        </p:txBody>
      </p:sp>
      <p:graphicFrame>
        <p:nvGraphicFramePr>
          <p:cNvPr id="5" name="Table 4"/>
          <p:cNvGraphicFramePr>
            <a:graphicFrameLocks noGrp="1"/>
          </p:cNvGraphicFramePr>
          <p:nvPr>
            <p:extLst>
              <p:ext uri="{D42A27DB-BD31-4B8C-83A1-F6EECF244321}">
                <p14:modId xmlns:p14="http://schemas.microsoft.com/office/powerpoint/2010/main" val="3022298565"/>
              </p:ext>
            </p:extLst>
          </p:nvPr>
        </p:nvGraphicFramePr>
        <p:xfrm>
          <a:off x="11454610" y="1449277"/>
          <a:ext cx="737390" cy="1875370"/>
        </p:xfrm>
        <a:graphic>
          <a:graphicData uri="http://schemas.openxmlformats.org/drawingml/2006/table">
            <a:tbl>
              <a:tblPr/>
              <a:tblGrid>
                <a:gridCol w="737390"/>
              </a:tblGrid>
              <a:tr h="359520">
                <a:tc>
                  <a:txBody>
                    <a:bodyPr/>
                    <a:lstStyle/>
                    <a:p>
                      <a:r>
                        <a:rPr lang="en-US" sz="1500" dirty="0" smtClean="0"/>
                        <a:t>&gt;100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632">
                <a:tc>
                  <a:txBody>
                    <a:bodyPr/>
                    <a:lstStyle/>
                    <a:p>
                      <a:r>
                        <a:rPr lang="en-US" sz="1500" dirty="0" smtClean="0"/>
                        <a:t>80-100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291">
                <a:tc>
                  <a:txBody>
                    <a:bodyPr/>
                    <a:lstStyle/>
                    <a:p>
                      <a:r>
                        <a:rPr lang="en-US" sz="1500" dirty="0" smtClean="0"/>
                        <a:t>60-80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407">
                <a:tc>
                  <a:txBody>
                    <a:bodyPr/>
                    <a:lstStyle/>
                    <a:p>
                      <a:r>
                        <a:rPr lang="en-US" sz="1500" dirty="0" smtClean="0"/>
                        <a:t>40-60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9520">
                <a:tc>
                  <a:txBody>
                    <a:bodyPr/>
                    <a:lstStyle/>
                    <a:p>
                      <a:r>
                        <a:rPr lang="en-US" sz="1500" dirty="0" smtClean="0"/>
                        <a:t>20-40</a:t>
                      </a:r>
                      <a:endParaRPr lang="en-US"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9148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3180"/>
          </a:xfrm>
        </p:spPr>
        <p:txBody>
          <a:bodyPr>
            <a:normAutofit fontScale="90000"/>
          </a:bodyPr>
          <a:lstStyle/>
          <a:p>
            <a:r>
              <a:rPr lang="en-US" sz="3200" b="1" dirty="0" smtClean="0"/>
              <a:t>Scenario 2 - Additional information:</a:t>
            </a:r>
            <a:endParaRPr lang="en-US" sz="3200" b="1" dirty="0"/>
          </a:p>
        </p:txBody>
      </p:sp>
      <p:sp>
        <p:nvSpPr>
          <p:cNvPr id="3" name="Content Placeholder 2"/>
          <p:cNvSpPr>
            <a:spLocks noGrp="1"/>
          </p:cNvSpPr>
          <p:nvPr>
            <p:ph idx="1"/>
          </p:nvPr>
        </p:nvSpPr>
        <p:spPr>
          <a:xfrm>
            <a:off x="838200" y="1070811"/>
            <a:ext cx="10515600" cy="5106152"/>
          </a:xfrm>
        </p:spPr>
        <p:txBody>
          <a:bodyPr>
            <a:normAutofit/>
          </a:bodyPr>
          <a:lstStyle/>
          <a:p>
            <a:r>
              <a:rPr lang="en-US" sz="2700" dirty="0" smtClean="0"/>
              <a:t>Tropical low pressure has not intensified much </a:t>
            </a:r>
          </a:p>
          <a:p>
            <a:r>
              <a:rPr lang="en-US" sz="2700" dirty="0" smtClean="0"/>
              <a:t>RSMC La Reunion has sent a bulletin out for the low pressure, classifying it as a tropical depression and giving it the name of ‘Bruno’</a:t>
            </a:r>
          </a:p>
          <a:p>
            <a:r>
              <a:rPr lang="en-US" sz="2700" dirty="0" smtClean="0"/>
              <a:t>Models are in agreement with rainfall amounts of &gt;100mm in 24 hours over the southern parts of Mozambique and Swaziland </a:t>
            </a:r>
          </a:p>
          <a:p>
            <a:r>
              <a:rPr lang="en-US" sz="2700" dirty="0" smtClean="0"/>
              <a:t>The Unified Model (12km) shows 6 hourly rainfall amounts of &gt;150mm between 00-06Z over Mozambique while </a:t>
            </a:r>
            <a:r>
              <a:rPr lang="en-US" sz="2700" dirty="0" err="1" smtClean="0"/>
              <a:t>Aladin</a:t>
            </a:r>
            <a:r>
              <a:rPr lang="en-US" sz="2700" dirty="0" smtClean="0"/>
              <a:t> shows the same amount of rainfall over that area, but rather for this afternoon (12-18Z)</a:t>
            </a:r>
          </a:p>
          <a:p>
            <a:r>
              <a:rPr lang="en-US" sz="2700" dirty="0" smtClean="0"/>
              <a:t>An MCC moved over Swaziland last night and resulted in high rainfall amounts. Stations over the eastern parts reported rainfall amounts of between 60-80mm in 3 hours. </a:t>
            </a:r>
          </a:p>
          <a:p>
            <a:endParaRPr lang="en-US" dirty="0" smtClean="0"/>
          </a:p>
          <a:p>
            <a:pPr marL="0" indent="0">
              <a:buNone/>
            </a:pPr>
            <a:endParaRPr lang="en-US" dirty="0"/>
          </a:p>
        </p:txBody>
      </p:sp>
    </p:spTree>
    <p:extLst>
      <p:ext uri="{BB962C8B-B14F-4D97-AF65-F5344CB8AC3E}">
        <p14:creationId xmlns:p14="http://schemas.microsoft.com/office/powerpoint/2010/main" val="2565553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343</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Scenario 1 - Additional information:</vt:lpstr>
      <vt:lpstr>PowerPoint Presentation</vt:lpstr>
      <vt:lpstr>Scenario 2 - Additional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Webster</dc:creator>
  <cp:lastModifiedBy>dshift</cp:lastModifiedBy>
  <cp:revision>13</cp:revision>
  <dcterms:created xsi:type="dcterms:W3CDTF">2016-10-06T11:18:54Z</dcterms:created>
  <dcterms:modified xsi:type="dcterms:W3CDTF">2016-11-02T16:33:16Z</dcterms:modified>
</cp:coreProperties>
</file>